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  <p:sldMasterId id="2147483649" r:id="rId2"/>
  </p:sldMasterIdLst>
  <p:notesMasterIdLst>
    <p:notesMasterId r:id="rId19"/>
  </p:notesMasterIdLst>
  <p:sldIdLst>
    <p:sldId id="256" r:id="rId3"/>
    <p:sldId id="258" r:id="rId4"/>
    <p:sldId id="262" r:id="rId5"/>
    <p:sldId id="261" r:id="rId6"/>
    <p:sldId id="259" r:id="rId7"/>
    <p:sldId id="260" r:id="rId8"/>
    <p:sldId id="291" r:id="rId9"/>
    <p:sldId id="264" r:id="rId10"/>
    <p:sldId id="292" r:id="rId11"/>
    <p:sldId id="293" r:id="rId12"/>
    <p:sldId id="300" r:id="rId13"/>
    <p:sldId id="296" r:id="rId14"/>
    <p:sldId id="297" r:id="rId15"/>
    <p:sldId id="299" r:id="rId16"/>
    <p:sldId id="294" r:id="rId17"/>
    <p:sldId id="290" r:id="rId18"/>
  </p:sldIdLst>
  <p:sldSz cx="9144000" cy="6858000" type="screen4x3"/>
  <p:notesSz cx="6805613" cy="9939338"/>
  <p:defaultTextStyle>
    <a:defPPr>
      <a:defRPr lang="en-US"/>
    </a:defPPr>
    <a:lvl1pPr algn="l" rtl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Century Gothic" pitchFamily="34" charset="0"/>
        <a:ea typeface="MS PGothic" pitchFamily="34" charset="-128"/>
        <a:cs typeface="+mn-cs"/>
        <a:sym typeface="Century Gothic" pitchFamily="34" charset="0"/>
      </a:defRPr>
    </a:lvl1pPr>
    <a:lvl2pPr marL="342900" indent="114300" algn="l" rtl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Century Gothic" pitchFamily="34" charset="0"/>
        <a:ea typeface="MS PGothic" pitchFamily="34" charset="-128"/>
        <a:cs typeface="+mn-cs"/>
        <a:sym typeface="Century Gothic" pitchFamily="34" charset="0"/>
      </a:defRPr>
    </a:lvl2pPr>
    <a:lvl3pPr marL="685800" indent="228600" algn="l" rtl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Century Gothic" pitchFamily="34" charset="0"/>
        <a:ea typeface="MS PGothic" pitchFamily="34" charset="-128"/>
        <a:cs typeface="+mn-cs"/>
        <a:sym typeface="Century Gothic" pitchFamily="34" charset="0"/>
      </a:defRPr>
    </a:lvl3pPr>
    <a:lvl4pPr marL="1028700" indent="342900" algn="l" rtl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Century Gothic" pitchFamily="34" charset="0"/>
        <a:ea typeface="MS PGothic" pitchFamily="34" charset="-128"/>
        <a:cs typeface="+mn-cs"/>
        <a:sym typeface="Century Gothic" pitchFamily="34" charset="0"/>
      </a:defRPr>
    </a:lvl4pPr>
    <a:lvl5pPr marL="1371600" indent="457200" algn="l" rtl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Century Gothic" pitchFamily="34" charset="0"/>
        <a:ea typeface="MS PGothic" pitchFamily="34" charset="-128"/>
        <a:cs typeface="+mn-cs"/>
        <a:sym typeface="Century Gothic" pitchFamily="34" charset="0"/>
      </a:defRPr>
    </a:lvl5pPr>
    <a:lvl6pPr marL="2286000" algn="l" defTabSz="914400" rtl="0" eaLnBrk="1" latinLnBrk="0" hangingPunct="1">
      <a:defRPr kern="1200">
        <a:solidFill>
          <a:srgbClr val="FFFFFF"/>
        </a:solidFill>
        <a:latin typeface="Century Gothic" pitchFamily="34" charset="0"/>
        <a:ea typeface="MS PGothic" pitchFamily="34" charset="-128"/>
        <a:cs typeface="+mn-cs"/>
        <a:sym typeface="Century Gothic" pitchFamily="34" charset="0"/>
      </a:defRPr>
    </a:lvl6pPr>
    <a:lvl7pPr marL="2743200" algn="l" defTabSz="914400" rtl="0" eaLnBrk="1" latinLnBrk="0" hangingPunct="1">
      <a:defRPr kern="1200">
        <a:solidFill>
          <a:srgbClr val="FFFFFF"/>
        </a:solidFill>
        <a:latin typeface="Century Gothic" pitchFamily="34" charset="0"/>
        <a:ea typeface="MS PGothic" pitchFamily="34" charset="-128"/>
        <a:cs typeface="+mn-cs"/>
        <a:sym typeface="Century Gothic" pitchFamily="34" charset="0"/>
      </a:defRPr>
    </a:lvl7pPr>
    <a:lvl8pPr marL="3200400" algn="l" defTabSz="914400" rtl="0" eaLnBrk="1" latinLnBrk="0" hangingPunct="1">
      <a:defRPr kern="1200">
        <a:solidFill>
          <a:srgbClr val="FFFFFF"/>
        </a:solidFill>
        <a:latin typeface="Century Gothic" pitchFamily="34" charset="0"/>
        <a:ea typeface="MS PGothic" pitchFamily="34" charset="-128"/>
        <a:cs typeface="+mn-cs"/>
        <a:sym typeface="Century Gothic" pitchFamily="34" charset="0"/>
      </a:defRPr>
    </a:lvl8pPr>
    <a:lvl9pPr marL="3657600" algn="l" defTabSz="914400" rtl="0" eaLnBrk="1" latinLnBrk="0" hangingPunct="1">
      <a:defRPr kern="1200">
        <a:solidFill>
          <a:srgbClr val="FFFFFF"/>
        </a:solidFill>
        <a:latin typeface="Century Gothic" pitchFamily="34" charset="0"/>
        <a:ea typeface="MS PGothic" pitchFamily="34" charset="-128"/>
        <a:cs typeface="+mn-cs"/>
        <a:sym typeface="Century Gothic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>
        <p:scale>
          <a:sx n="85" d="100"/>
          <a:sy n="85" d="100"/>
        </p:scale>
        <p:origin x="-630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hid\Local%20Settings\Temporary%20Internet%20Files\Content.Outlook\EXYX4MKA\New%20Microsoft%20Office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hid\Local%20Settings\Temporary%20Internet%20Files\Content.Outlook\EXYX4MKA\New%20Microsoft%20Office%20Excel%20Work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779171417711915"/>
          <c:y val="8.3405854755960573E-2"/>
          <c:w val="0.63624058395209204"/>
          <c:h val="0.73562731487832445"/>
        </c:manualLayout>
      </c:layout>
      <c:pie3DChart>
        <c:varyColors val="1"/>
        <c:dLbls>
          <c:showPercent val="1"/>
        </c:dLbls>
      </c:pie3D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779171417711915"/>
          <c:y val="8.3405854755960573E-2"/>
          <c:w val="0.63624058395209204"/>
          <c:h val="0.73562731487832445"/>
        </c:manualLayout>
      </c:layout>
      <c:pie3DChart>
        <c:varyColors val="1"/>
        <c:ser>
          <c:idx val="0"/>
          <c:order val="0"/>
          <c:dPt>
            <c:idx val="0"/>
            <c:explosion val="7"/>
          </c:dPt>
          <c:dPt>
            <c:idx val="1"/>
            <c:explosion val="6"/>
          </c:dPt>
          <c:dPt>
            <c:idx val="2"/>
            <c:explosion val="9"/>
          </c:dPt>
          <c:dPt>
            <c:idx val="3"/>
            <c:explosion val="7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dirty="0"/>
                      <a:t>USA
70%</a:t>
                    </a:r>
                  </a:p>
                </c:rich>
              </c:tx>
              <c:dLblPos val="ctr"/>
              <c:showCatName val="1"/>
              <c:showPercent val="1"/>
            </c:dLbl>
            <c:dLbl>
              <c:idx val="1"/>
              <c:layout>
                <c:manualLayout>
                  <c:x val="0.1335402786190189"/>
                  <c:y val="2.7315335583052248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EU
20%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7.2008645978076267E-3"/>
                  <c:y val="-5.3113980158059756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CatName val="1"/>
              <c:showPercent val="1"/>
            </c:dLbl>
            <c:dLbl>
              <c:idx val="3"/>
              <c:layout>
                <c:manualLayout>
                  <c:x val="8.1467500385981176E-2"/>
                  <c:y val="-2.0234041256007806E-2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dirty="0"/>
                      <a:t>Others
5%</a:t>
                    </a: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'[New Microsoft Office Excel Worksheet.xlsx]Sheet1'!$B$3:$B$6</c:f>
              <c:strCache>
                <c:ptCount val="4"/>
                <c:pt idx="0">
                  <c:v>USA</c:v>
                </c:pt>
                <c:pt idx="1">
                  <c:v>EU</c:v>
                </c:pt>
                <c:pt idx="2">
                  <c:v>CANADA</c:v>
                </c:pt>
                <c:pt idx="3">
                  <c:v>Others</c:v>
                </c:pt>
              </c:strCache>
            </c:strRef>
          </c:cat>
          <c:val>
            <c:numRef>
              <c:f>'[New Microsoft Office Excel Worksheet.xlsx]Sheet1'!$C$3:$C$6</c:f>
              <c:numCache>
                <c:formatCode>General</c:formatCode>
                <c:ptCount val="4"/>
                <c:pt idx="0">
                  <c:v>70</c:v>
                </c:pt>
                <c:pt idx="1">
                  <c:v>20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 (Projected)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140</c:v>
                </c:pt>
                <c:pt idx="1">
                  <c:v>150</c:v>
                </c:pt>
                <c:pt idx="2">
                  <c:v>180</c:v>
                </c:pt>
                <c:pt idx="3">
                  <c:v>210</c:v>
                </c:pt>
                <c:pt idx="4">
                  <c:v>240</c:v>
                </c:pt>
              </c:numCache>
            </c:numRef>
          </c:val>
        </c:ser>
        <c:overlap val="100"/>
        <c:axId val="72173056"/>
        <c:axId val="72174592"/>
      </c:barChart>
      <c:catAx>
        <c:axId val="72173056"/>
        <c:scaling>
          <c:orientation val="minMax"/>
        </c:scaling>
        <c:axPos val="b"/>
        <c:tickLblPos val="nextTo"/>
        <c:crossAx val="72174592"/>
        <c:crosses val="autoZero"/>
        <c:auto val="1"/>
        <c:lblAlgn val="ctr"/>
        <c:lblOffset val="100"/>
      </c:catAx>
      <c:valAx>
        <c:axId val="72174592"/>
        <c:scaling>
          <c:orientation val="minMax"/>
          <c:max val="250"/>
          <c:min val="0"/>
        </c:scaling>
        <c:axPos val="l"/>
        <c:majorGridlines/>
        <c:numFmt formatCode="General" sourceLinked="0"/>
        <c:tickLblPos val="nextTo"/>
        <c:crossAx val="721730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 (Projected)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21</c:v>
                </c:pt>
                <c:pt idx="2">
                  <c:v>25</c:v>
                </c:pt>
                <c:pt idx="3">
                  <c:v>30</c:v>
                </c:pt>
                <c:pt idx="4">
                  <c:v>34</c:v>
                </c:pt>
              </c:numCache>
            </c:numRef>
          </c:val>
        </c:ser>
        <c:overlap val="100"/>
        <c:axId val="69247744"/>
        <c:axId val="69249280"/>
      </c:barChart>
      <c:catAx>
        <c:axId val="69247744"/>
        <c:scaling>
          <c:orientation val="minMax"/>
        </c:scaling>
        <c:axPos val="b"/>
        <c:tickLblPos val="nextTo"/>
        <c:crossAx val="69249280"/>
        <c:crosses val="autoZero"/>
        <c:auto val="1"/>
        <c:lblAlgn val="ctr"/>
        <c:lblOffset val="100"/>
      </c:catAx>
      <c:valAx>
        <c:axId val="69249280"/>
        <c:scaling>
          <c:orientation val="minMax"/>
          <c:max val="35"/>
          <c:min val="0"/>
        </c:scaling>
        <c:axPos val="l"/>
        <c:majorGridlines/>
        <c:numFmt formatCode="General" sourceLinked="0"/>
        <c:tickLblPos val="nextTo"/>
        <c:crossAx val="692477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Sales USD with Kohl's</c:v>
                </c:pt>
              </c:strCache>
            </c:strRef>
          </c:tx>
          <c:cat>
            <c:numRef>
              <c:f>Sheet1!$A$2:$A$12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Sheet1!$B$2:$B$12</c:f>
              <c:numCache>
                <c:formatCode>"$"#,##0.00</c:formatCode>
                <c:ptCount val="11"/>
                <c:pt idx="0">
                  <c:v>12</c:v>
                </c:pt>
                <c:pt idx="1">
                  <c:v>12</c:v>
                </c:pt>
                <c:pt idx="2">
                  <c:v>21</c:v>
                </c:pt>
                <c:pt idx="3">
                  <c:v>21</c:v>
                </c:pt>
                <c:pt idx="4">
                  <c:v>28</c:v>
                </c:pt>
                <c:pt idx="5">
                  <c:v>28</c:v>
                </c:pt>
                <c:pt idx="6">
                  <c:v>38</c:v>
                </c:pt>
                <c:pt idx="7">
                  <c:v>38</c:v>
                </c:pt>
                <c:pt idx="8">
                  <c:v>38</c:v>
                </c:pt>
                <c:pt idx="9">
                  <c:v>68</c:v>
                </c:pt>
                <c:pt idx="10">
                  <c:v>68</c:v>
                </c:pt>
              </c:numCache>
            </c:numRef>
          </c:val>
        </c:ser>
        <c:axId val="70489216"/>
        <c:axId val="70490752"/>
      </c:barChart>
      <c:catAx>
        <c:axId val="70489216"/>
        <c:scaling>
          <c:orientation val="minMax"/>
        </c:scaling>
        <c:axPos val="b"/>
        <c:numFmt formatCode="General" sourceLinked="1"/>
        <c:tickLblPos val="nextTo"/>
        <c:crossAx val="70490752"/>
        <c:crosses val="autoZero"/>
        <c:auto val="1"/>
        <c:lblAlgn val="ctr"/>
        <c:lblOffset val="100"/>
      </c:catAx>
      <c:valAx>
        <c:axId val="70490752"/>
        <c:scaling>
          <c:orientation val="minMax"/>
          <c:max val="70"/>
        </c:scaling>
        <c:axPos val="l"/>
        <c:majorGridlines/>
        <c:numFmt formatCode="#,##0;\-#,##0" sourceLinked="0"/>
        <c:tickLblPos val="nextTo"/>
        <c:crossAx val="704892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07415" y="4721186"/>
            <a:ext cx="4990783" cy="447270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Lucida Grande" charset="0"/>
              </a:rPr>
              <a:t>Second level</a:t>
            </a:r>
          </a:p>
          <a:p>
            <a:pPr lvl="2"/>
            <a:r>
              <a:rPr lang="en-US" noProof="0" smtClean="0">
                <a:sym typeface="Lucida Grande" charset="0"/>
              </a:rPr>
              <a:t>Third level</a:t>
            </a:r>
          </a:p>
          <a:p>
            <a:pPr lvl="3"/>
            <a:r>
              <a:rPr lang="en-US" noProof="0" smtClean="0">
                <a:sym typeface="Lucida Grande" charset="0"/>
              </a:rPr>
              <a:t>Fourth level</a:t>
            </a:r>
          </a:p>
          <a:p>
            <a:pPr lvl="4"/>
            <a:r>
              <a:rPr lang="en-US" noProof="0" smtClean="0">
                <a:sym typeface="Lucida Grande" charset="0"/>
              </a:rPr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888606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MS PGothic" pitchFamily="34" charset="-128"/>
        <a:cs typeface="Lucida Grande" charset="0"/>
        <a:sym typeface="Lucida Grande" pitchFamily="2" charset="0"/>
      </a:defRPr>
    </a:lvl1pPr>
    <a:lvl2pPr marL="228600"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2" charset="0"/>
      </a:defRPr>
    </a:lvl2pPr>
    <a:lvl3pPr marL="457200"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2" charset="0"/>
      </a:defRPr>
    </a:lvl3pPr>
    <a:lvl4pPr marL="685800"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2" charset="0"/>
      </a:defRPr>
    </a:lvl4pPr>
    <a:lvl5pPr marL="914400"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3072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DC538-5CFF-4C23-ABB3-AC66FB0913E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5269A-6563-4139-928A-E8B6E0B9C5C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130425"/>
            <a:ext cx="1943100" cy="3508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30425"/>
            <a:ext cx="5676900" cy="3508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9F81-EF79-4A2A-8FE4-6BC67826A893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789BA-8043-4DFA-9324-266C419AAE6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E866B-AA78-43CF-8ADB-92EEB134D58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8DF45-222C-4C10-B726-C5102DE23FD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EA232-5605-4589-9E5E-985D82868C0F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F3695-643D-4B2F-9BB5-C811230C8342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B19C2-45A6-4260-97B9-957E360B5670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75DD7-9F46-4122-BB52-F5731741F694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8096B-A50D-4ECE-9471-08561844FEA0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5E571-4A92-4F75-9DF1-F74768433A8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66297-F67C-4F94-84F6-A8999F0CAFE7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2F056-7A89-47C7-B0D0-89A3DBF270F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E8884-6732-40C5-A465-A1015D7DCDE3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19862-B318-4B51-9761-B86DDCCDFA4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F6F13-D10B-437A-B0C2-ACD11768273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F4D57-75F7-4C1B-93A6-0528F0282A5A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E26AF-90C3-46D8-A692-BFA07A79E10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59D82-4D1B-4D93-B99F-B323F0847B8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79C9D-3A50-4889-BF57-F5CB325A385C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0222-9EFA-46EB-B51E-3B587C57AF0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/>
          </p:cNvSpPr>
          <p:nvPr/>
        </p:nvSpPr>
        <p:spPr bwMode="auto">
          <a:xfrm>
            <a:off x="0" y="0"/>
            <a:ext cx="9156700" cy="6858000"/>
          </a:xfrm>
          <a:custGeom>
            <a:avLst/>
            <a:gdLst>
              <a:gd name="T0" fmla="*/ 4578350 w 21600"/>
              <a:gd name="T1" fmla="*/ 3429000 h 21600"/>
              <a:gd name="T2" fmla="*/ 4578350 w 21600"/>
              <a:gd name="T3" fmla="*/ 3429000 h 21600"/>
              <a:gd name="T4" fmla="*/ 4578350 w 21600"/>
              <a:gd name="T5" fmla="*/ 3429000 h 21600"/>
              <a:gd name="T6" fmla="*/ 4578350 w 21600"/>
              <a:gd name="T7" fmla="*/ 34290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rgbClr val="FFFFFF"/>
            </a:solidFill>
            <a:prstDash val="solid"/>
            <a:round/>
            <a:headEnd/>
            <a:tailEnd/>
          </a:ln>
          <a:effectLst/>
        </p:spPr>
        <p:txBody>
          <a:bodyPr lIns="38100" tIns="38100" rIns="38100" bIns="38100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20000">
                <a:srgbClr val="000000"/>
              </a:gs>
              <a:gs pos="100000">
                <a:srgbClr val="000000"/>
              </a:gs>
            </a:gsLst>
            <a:lin ang="5400000"/>
          </a:gradFill>
          <a:ln w="12700">
            <a:noFill/>
            <a:round/>
            <a:headEnd/>
            <a:tailEnd/>
          </a:ln>
          <a:effectLst>
            <a:outerShdw dist="23000" dir="5400000" algn="ctr" rotWithShape="0">
              <a:srgbClr val="808080">
                <a:alpha val="34998"/>
              </a:srgbClr>
            </a:outerShdw>
          </a:effec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entury Gothic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20000">
                <a:srgbClr val="000000"/>
              </a:gs>
              <a:gs pos="100000">
                <a:srgbClr val="000000"/>
              </a:gs>
            </a:gsLst>
            <a:lin ang="5400000"/>
          </a:gradFill>
          <a:ln w="12700">
            <a:noFill/>
            <a:round/>
            <a:headEnd/>
            <a:tailEnd/>
          </a:ln>
          <a:effectLst>
            <a:outerShdw dist="23000" dir="5400000" algn="ctr" rotWithShape="0">
              <a:srgbClr val="808080">
                <a:alpha val="34998"/>
              </a:srgbClr>
            </a:outerShdw>
          </a:effec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sldNum" sz="quarter" idx="2"/>
          </p:nvPr>
        </p:nvSpPr>
        <p:spPr bwMode="auto">
          <a:xfrm>
            <a:off x="8428038" y="6454775"/>
            <a:ext cx="258762" cy="266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4BC4F0E7-BAFB-4862-8629-35A7DC792AF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MS PGothic" pitchFamily="34" charset="-128"/>
          <a:cs typeface="+mj-cs"/>
          <a:sym typeface="Century Gothic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MS PGothic" pitchFamily="34" charset="-128"/>
          <a:cs typeface="Century Gothic" charset="0"/>
          <a:sym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MS PGothic" pitchFamily="34" charset="-128"/>
          <a:cs typeface="Century Gothic" charset="0"/>
          <a:sym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MS PGothic" pitchFamily="34" charset="-128"/>
          <a:cs typeface="Century Gothic" charset="0"/>
          <a:sym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MS PGothic" pitchFamily="34" charset="-128"/>
          <a:cs typeface="Century Gothic" charset="0"/>
          <a:sym typeface="Century Gothic" pitchFamily="34" charset="0"/>
        </a:defRPr>
      </a:lvl5pPr>
      <a:lvl6pPr marL="457200" algn="ctr" rtl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ＭＳ Ｐゴシック" charset="0"/>
          <a:cs typeface="Century Gothic" charset="0"/>
          <a:sym typeface="Century Gothic" charset="0"/>
        </a:defRPr>
      </a:lvl6pPr>
      <a:lvl7pPr marL="914400" algn="ctr" rtl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ＭＳ Ｐゴシック" charset="0"/>
          <a:cs typeface="Century Gothic" charset="0"/>
          <a:sym typeface="Century Gothic" charset="0"/>
        </a:defRPr>
      </a:lvl7pPr>
      <a:lvl8pPr marL="1371600" algn="ctr" rtl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ＭＳ Ｐゴシック" charset="0"/>
          <a:cs typeface="Century Gothic" charset="0"/>
          <a:sym typeface="Century Gothic" charset="0"/>
        </a:defRPr>
      </a:lvl8pPr>
      <a:lvl9pPr marL="1828800" algn="ctr" rtl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ＭＳ Ｐゴシック" charset="0"/>
          <a:cs typeface="Century Gothic" charset="0"/>
          <a:sym typeface="Century Gothic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rgbClr val="000000"/>
          </a:solidFill>
          <a:latin typeface="+mn-lt"/>
          <a:ea typeface="MS PGothic" pitchFamily="34" charset="-128"/>
          <a:cs typeface="+mn-cs"/>
          <a:sym typeface="Helvetica" pitchFamily="2" charset="0"/>
        </a:defRPr>
      </a:lvl1pPr>
      <a:lvl2pPr marL="228600" indent="228600" algn="l" defTabSz="457200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pitchFamily="2" charset="0"/>
        </a:defRPr>
      </a:lvl2pPr>
      <a:lvl3pPr marL="457200" indent="457200" algn="l" defTabSz="457200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pitchFamily="2" charset="0"/>
        </a:defRPr>
      </a:lvl3pPr>
      <a:lvl4pPr marL="685800" indent="685800" algn="l" defTabSz="457200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pitchFamily="2" charset="0"/>
        </a:defRPr>
      </a:lvl4pPr>
      <a:lvl5pPr marL="914400" indent="914400" algn="l" defTabSz="457200" rtl="0" eaLnBrk="0" fontAlgn="base" hangingPunct="0">
        <a:spcBef>
          <a:spcPct val="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pitchFamily="2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/>
          </p:cNvSpPr>
          <p:nvPr/>
        </p:nvSpPr>
        <p:spPr bwMode="auto">
          <a:xfrm>
            <a:off x="0" y="0"/>
            <a:ext cx="9156700" cy="6858000"/>
          </a:xfrm>
          <a:custGeom>
            <a:avLst/>
            <a:gdLst>
              <a:gd name="T0" fmla="*/ 4578350 w 21600"/>
              <a:gd name="T1" fmla="*/ 3429000 h 21600"/>
              <a:gd name="T2" fmla="*/ 4578350 w 21600"/>
              <a:gd name="T3" fmla="*/ 3429000 h 21600"/>
              <a:gd name="T4" fmla="*/ 4578350 w 21600"/>
              <a:gd name="T5" fmla="*/ 3429000 h 21600"/>
              <a:gd name="T6" fmla="*/ 4578350 w 21600"/>
              <a:gd name="T7" fmla="*/ 34290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rgbClr val="FFFFFF"/>
            </a:solidFill>
            <a:prstDash val="solid"/>
            <a:round/>
            <a:headEnd/>
            <a:tailEnd/>
          </a:ln>
          <a:effectLst/>
        </p:spPr>
        <p:txBody>
          <a:bodyPr lIns="38100" tIns="38100" rIns="38100" bIns="38100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20000">
                <a:srgbClr val="000000"/>
              </a:gs>
              <a:gs pos="100000">
                <a:srgbClr val="000000"/>
              </a:gs>
            </a:gsLst>
            <a:lin ang="5400000"/>
          </a:gradFill>
          <a:ln w="12700">
            <a:noFill/>
            <a:round/>
            <a:headEnd/>
            <a:tailEnd/>
          </a:ln>
          <a:effectLst>
            <a:outerShdw dist="23000" dir="5400000" algn="ctr" rotWithShape="0">
              <a:srgbClr val="808080">
                <a:alpha val="34998"/>
              </a:srgbClr>
            </a:outerShdw>
          </a:effec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entury Gothic" charset="0"/>
              </a:rPr>
              <a:t>Click to edit Master title style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20000">
                <a:srgbClr val="000000"/>
              </a:gs>
              <a:gs pos="100000">
                <a:srgbClr val="000000"/>
              </a:gs>
            </a:gsLst>
            <a:lin ang="5400000"/>
          </a:gradFill>
          <a:ln w="12700">
            <a:noFill/>
            <a:round/>
            <a:headEnd/>
            <a:tailEnd/>
          </a:ln>
          <a:effectLst>
            <a:outerShdw dist="23000" dir="5400000" algn="ctr" rotWithShape="0">
              <a:srgbClr val="808080">
                <a:alpha val="34998"/>
              </a:srgbClr>
            </a:outerShdw>
          </a:effec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sldNum" sz="quarter" idx="2"/>
          </p:nvPr>
        </p:nvSpPr>
        <p:spPr bwMode="auto">
          <a:xfrm>
            <a:off x="8428038" y="6454775"/>
            <a:ext cx="258762" cy="266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DEEB1945-516D-4387-B34F-EBBC777A2182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MS PGothic" pitchFamily="34" charset="-128"/>
          <a:cs typeface="+mj-cs"/>
          <a:sym typeface="Century Gothic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MS PGothic" pitchFamily="34" charset="-128"/>
          <a:cs typeface="Century Gothic" charset="0"/>
          <a:sym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MS PGothic" pitchFamily="34" charset="-128"/>
          <a:cs typeface="Century Gothic" charset="0"/>
          <a:sym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MS PGothic" pitchFamily="34" charset="-128"/>
          <a:cs typeface="Century Gothic" charset="0"/>
          <a:sym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MS PGothic" pitchFamily="34" charset="-128"/>
          <a:cs typeface="Century Gothic" charset="0"/>
          <a:sym typeface="Century Gothic" pitchFamily="34" charset="0"/>
        </a:defRPr>
      </a:lvl5pPr>
      <a:lvl6pPr marL="457200" algn="ctr" rtl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ＭＳ Ｐゴシック" charset="0"/>
          <a:cs typeface="Century Gothic" charset="0"/>
          <a:sym typeface="Century Gothic" charset="0"/>
        </a:defRPr>
      </a:lvl6pPr>
      <a:lvl7pPr marL="914400" algn="ctr" rtl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ＭＳ Ｐゴシック" charset="0"/>
          <a:cs typeface="Century Gothic" charset="0"/>
          <a:sym typeface="Century Gothic" charset="0"/>
        </a:defRPr>
      </a:lvl7pPr>
      <a:lvl8pPr marL="1371600" algn="ctr" rtl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ＭＳ Ｐゴシック" charset="0"/>
          <a:cs typeface="Century Gothic" charset="0"/>
          <a:sym typeface="Century Gothic" charset="0"/>
        </a:defRPr>
      </a:lvl8pPr>
      <a:lvl9pPr marL="1828800" algn="ctr" rtl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entury Gothic" charset="0"/>
          <a:ea typeface="ＭＳ Ｐゴシック" charset="0"/>
          <a:cs typeface="Century Gothic" charset="0"/>
          <a:sym typeface="Century Gothic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rgbClr val="000000"/>
          </a:solidFill>
          <a:latin typeface="+mn-lt"/>
          <a:ea typeface="MS PGothic" pitchFamily="34" charset="-128"/>
          <a:cs typeface="+mn-cs"/>
          <a:sym typeface="Helvetica" pitchFamily="2" charset="0"/>
        </a:defRPr>
      </a:lvl1pPr>
      <a:lvl2pPr marL="228600" indent="228600" algn="l" defTabSz="457200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pitchFamily="2" charset="0"/>
        </a:defRPr>
      </a:lvl2pPr>
      <a:lvl3pPr marL="457200" indent="457200" algn="l" defTabSz="457200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pitchFamily="2" charset="0"/>
        </a:defRPr>
      </a:lvl3pPr>
      <a:lvl4pPr marL="685800" indent="685800" algn="l" defTabSz="457200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pitchFamily="2" charset="0"/>
        </a:defRPr>
      </a:lvl4pPr>
      <a:lvl5pPr marL="914400" indent="914400" algn="l" defTabSz="457200" rtl="0" eaLnBrk="0" fontAlgn="base" hangingPunct="0">
        <a:spcBef>
          <a:spcPct val="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pitchFamily="2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09800"/>
            <a:ext cx="7772400" cy="1470025"/>
          </a:xfrm>
        </p:spPr>
        <p:txBody>
          <a:bodyPr/>
          <a:lstStyle/>
          <a:p>
            <a:pPr eaLnBrk="1">
              <a:defRPr/>
            </a:pPr>
            <a:r>
              <a:rPr lang="en-US" dirty="0" smtClean="0">
                <a:ea typeface="+mj-ea"/>
                <a:sym typeface="Century Gothic" charset="0"/>
              </a:rPr>
              <a:t>AZIM GROUP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9632" y="4005064"/>
            <a:ext cx="6629400" cy="685800"/>
          </a:xfrm>
        </p:spPr>
        <p:txBody>
          <a:bodyPr/>
          <a:lstStyle/>
          <a:p>
            <a:pPr marL="0" indent="0" algn="ctr" defTabSz="914400" eaLnBrk="1">
              <a:spcBef>
                <a:spcPts val="700"/>
              </a:spcBef>
              <a:buFontTx/>
              <a:buNone/>
              <a:defRPr/>
            </a:pPr>
            <a:r>
              <a:rPr lang="en-US" sz="3200" dirty="0" smtClean="0">
                <a:solidFill>
                  <a:srgbClr val="FFFFFF"/>
                </a:solidFill>
                <a:latin typeface="Century Gothic" charset="0"/>
                <a:ea typeface="+mn-ea"/>
                <a:cs typeface="Century Gothic" charset="0"/>
                <a:sym typeface="Century Gothic" charset="0"/>
              </a:rPr>
              <a:t>Since 1975</a:t>
            </a:r>
            <a:endParaRPr lang="en-US" dirty="0" smtClean="0">
              <a:solidFill>
                <a:srgbClr val="FFFFFF"/>
              </a:solidFill>
              <a:ea typeface="+mn-ea"/>
              <a:sym typeface="Helvetic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Annual Garments Output </a:t>
            </a:r>
            <a:br>
              <a:rPr lang="en-US" sz="3600" dirty="0" smtClean="0"/>
            </a:br>
            <a:r>
              <a:rPr lang="en-US" sz="3600" dirty="0" smtClean="0"/>
              <a:t>(in million pieces)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37260907"/>
              </p:ext>
            </p:extLst>
          </p:nvPr>
        </p:nvGraphicFramePr>
        <p:xfrm>
          <a:off x="457200" y="1598613"/>
          <a:ext cx="82296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8686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Certifications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98612"/>
            <a:ext cx="8229600" cy="4573588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Gap:</a:t>
            </a:r>
          </a:p>
          <a:p>
            <a:pPr lvl="1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	- 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Empowered Vendor for Self-Inspection </a:t>
            </a:r>
            <a:endParaRPr lang="en-US" sz="2300" dirty="0">
              <a:solidFill>
                <a:schemeClr val="tx1"/>
              </a:solidFill>
              <a:latin typeface="+mj-lt"/>
            </a:endParaRPr>
          </a:p>
          <a:p>
            <a:pPr>
              <a:buFont typeface="Arial"/>
              <a:buChar char="•"/>
            </a:pPr>
            <a:endParaRPr lang="en-US" sz="3200" u="sng" dirty="0" smtClean="0">
              <a:solidFill>
                <a:schemeClr val="tx1"/>
              </a:solidFill>
              <a:latin typeface="+mj-lt"/>
            </a:endParaRPr>
          </a:p>
          <a:p>
            <a:pPr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ZARA: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Empowered </a:t>
            </a:r>
            <a:r>
              <a:rPr lang="en-US" sz="2300" dirty="0">
                <a:solidFill>
                  <a:schemeClr val="tx1"/>
                </a:solidFill>
                <a:latin typeface="+mj-lt"/>
              </a:rPr>
              <a:t>Vendor for Self-Inspection </a:t>
            </a:r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pPr>
              <a:buFont typeface="Arial"/>
              <a:buChar char="•"/>
            </a:pPr>
            <a:endParaRPr lang="en-US" sz="3200" u="sng" dirty="0" smtClean="0">
              <a:solidFill>
                <a:schemeClr val="tx1"/>
              </a:solidFill>
              <a:latin typeface="+mj-lt"/>
            </a:endParaRPr>
          </a:p>
          <a:p>
            <a:pPr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Kohl’s:</a:t>
            </a:r>
          </a:p>
          <a:p>
            <a:pPr lvl="1" indent="0">
              <a:buNone/>
            </a:pP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- VTD Certified</a:t>
            </a:r>
          </a:p>
          <a:p>
            <a:pPr lvl="1" indent="0">
              <a:buNone/>
            </a:pPr>
            <a:r>
              <a:rPr lang="en-US" sz="2300" dirty="0" smtClean="0">
                <a:solidFill>
                  <a:schemeClr val="tx1"/>
                </a:solidFill>
                <a:latin typeface="+mj-lt"/>
              </a:rPr>
              <a:t>- Global Accessories: approved as preferred supplier for self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Working with a Singapore based consultancy firm for lean production management</a:t>
            </a:r>
          </a:p>
          <a:p>
            <a:pPr>
              <a:buFontTx/>
              <a:buChar char="-"/>
            </a:pPr>
            <a:endParaRPr lang="en-US" sz="3200" dirty="0">
              <a:solidFill>
                <a:schemeClr val="tx1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Strong internal engineering and work-study teams</a:t>
            </a:r>
          </a:p>
          <a:p>
            <a:pPr>
              <a:buFontTx/>
              <a:buChar char="-"/>
            </a:pPr>
            <a:endParaRPr lang="en-US" sz="3200" dirty="0">
              <a:solidFill>
                <a:schemeClr val="tx1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Constantly adding new machines, folders and attachments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Offshore Production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Exploring the opportunities of setting up offshore 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roduction facilities</a:t>
            </a: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Probable Locations: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		-	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Myanmar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		-	Vietnam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		-	Kenya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		-	Ethiopia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23999"/>
            <a:ext cx="8229600" cy="4800601"/>
          </a:xfrm>
          <a:gradFill rotWithShape="0">
            <a:gsLst>
              <a:gs pos="0">
                <a:srgbClr val="000000"/>
              </a:gs>
              <a:gs pos="20000">
                <a:srgbClr val="000000"/>
              </a:gs>
              <a:gs pos="100000">
                <a:srgbClr val="000000"/>
              </a:gs>
            </a:gsLst>
            <a:lin ang="5400000"/>
          </a:gradFill>
          <a:ln w="12700">
            <a:noFill/>
            <a:round/>
            <a:headEnd/>
            <a:tailEnd/>
          </a:ln>
          <a:effectLst>
            <a:outerShdw dist="23000" dir="5400000" algn="ctr" rotWithShape="0">
              <a:srgbClr val="808080">
                <a:alpha val="34998"/>
              </a:srgbClr>
            </a:outerShdw>
          </a:effec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3200" dirty="0" smtClean="0">
              <a:solidFill>
                <a:schemeClr val="tx1"/>
              </a:solidFill>
              <a:latin typeface="+mj-lt"/>
            </a:endParaRP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endParaRPr lang="en-US" sz="3200" dirty="0" smtClean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endParaRPr lang="en-US" sz="3200" dirty="0" smtClean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endParaRPr lang="en-US" sz="3200" dirty="0" smtClean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endParaRPr lang="en-US" sz="3200" dirty="0" smtClean="0">
              <a:solidFill>
                <a:schemeClr val="tx1"/>
              </a:solidFill>
              <a:latin typeface="+mj-lt"/>
            </a:endParaRPr>
          </a:p>
          <a:p>
            <a:pPr>
              <a:buFontTx/>
              <a:buChar char="-"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Increasing Labor Cost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Increasing Utilities Cost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Shortened Lead Time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4244905756"/>
              </p:ext>
            </p:extLst>
          </p:nvPr>
        </p:nvGraphicFramePr>
        <p:xfrm>
          <a:off x="533400" y="1600200"/>
          <a:ext cx="8229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89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5000" dirty="0" smtClean="0"/>
              <a:t>Thank You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571500"/>
          </a:xfrm>
        </p:spPr>
        <p:txBody>
          <a:bodyPr/>
          <a:lstStyle/>
          <a:p>
            <a:pPr eaLnBrk="1">
              <a:defRPr/>
            </a:pPr>
            <a:r>
              <a:rPr lang="en-US" dirty="0" smtClean="0">
                <a:ea typeface="+mj-ea"/>
                <a:sym typeface="Century Gothic" charset="0"/>
              </a:rPr>
              <a:t>Overview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625" y="785813"/>
            <a:ext cx="8229600" cy="5767387"/>
          </a:xfrm>
        </p:spPr>
        <p:txBody>
          <a:bodyPr/>
          <a:lstStyle/>
          <a:p>
            <a:pPr marL="322263" indent="-322263" defTabSz="858838" eaLnBrk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Established in 1975</a:t>
            </a:r>
          </a:p>
          <a:p>
            <a:pPr marL="322263" indent="-322263" defTabSz="858838" eaLnBrk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Major Fields: </a:t>
            </a:r>
          </a:p>
          <a:p>
            <a:pPr marL="514350" indent="-514350" defTabSz="858838" eaLnBrk="1">
              <a:lnSpc>
                <a:spcPct val="90000"/>
              </a:lnSpc>
              <a:spcBef>
                <a:spcPts val="700"/>
              </a:spcBef>
              <a:buFontTx/>
              <a:buNone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	* Textile Garments</a:t>
            </a:r>
          </a:p>
          <a:p>
            <a:pPr marL="514350" indent="-514350" defTabSz="858838" eaLnBrk="1">
              <a:lnSpc>
                <a:spcPct val="90000"/>
              </a:lnSpc>
              <a:spcBef>
                <a:spcPts val="700"/>
              </a:spcBef>
              <a:buFontTx/>
              <a:buNone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	* Engineering &amp; Consultancy</a:t>
            </a:r>
          </a:p>
          <a:p>
            <a:pPr marL="514350" indent="-514350" defTabSz="858838" eaLnBrk="1">
              <a:lnSpc>
                <a:spcPct val="90000"/>
              </a:lnSpc>
              <a:spcBef>
                <a:spcPts val="700"/>
              </a:spcBef>
              <a:buFontTx/>
              <a:buNone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	* Construction</a:t>
            </a:r>
          </a:p>
          <a:p>
            <a:pPr marL="514350" indent="-514350" defTabSz="858838" eaLnBrk="1">
              <a:lnSpc>
                <a:spcPct val="90000"/>
              </a:lnSpc>
              <a:spcBef>
                <a:spcPts val="700"/>
              </a:spcBef>
              <a:buFontTx/>
              <a:buNone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	* Ship Building</a:t>
            </a:r>
          </a:p>
          <a:p>
            <a:pPr marL="322263" indent="-322263" defTabSz="858838" eaLnBrk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Manpower: 27,000</a:t>
            </a:r>
          </a:p>
          <a:p>
            <a:pPr marL="322263" indent="-322263" defTabSz="858838" eaLnBrk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Total Revenue: USD 210m</a:t>
            </a:r>
          </a:p>
          <a:p>
            <a:pPr marL="322263" indent="-322263" defTabSz="858838" eaLnBrk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Factories in Dhaka and Chittagong</a:t>
            </a:r>
          </a:p>
          <a:p>
            <a:pPr marL="322263" indent="-322263" defTabSz="858838" eaLnBrk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14 Woven Factories (100 production lines)</a:t>
            </a:r>
          </a:p>
          <a:p>
            <a:pPr marL="322263" indent="-322263" defTabSz="858838" eaLnBrk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3  Backward Linkage Factories (Button, Carton, Poly)</a:t>
            </a:r>
          </a:p>
          <a:p>
            <a:pPr marL="322263" indent="-322263" defTabSz="858838" eaLnBrk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5 Sweater Factories (5000 machines)</a:t>
            </a:r>
          </a:p>
          <a:p>
            <a:pPr marL="322263" indent="-322263" defTabSz="858838" eaLnBrk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2 Washing Plants</a:t>
            </a:r>
          </a:p>
          <a:p>
            <a:pPr marL="322263" indent="-322263" defTabSz="858838" eaLnBrk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300" dirty="0">
                <a:solidFill>
                  <a:srgbClr val="FFFFFF"/>
                </a:solidFill>
                <a:latin typeface="Century Gothic" charset="0"/>
                <a:cs typeface="Century Gothic" charset="0"/>
                <a:sym typeface="Century Gothic" charset="0"/>
              </a:rPr>
              <a:t>Customers in USA, Europe, Canada, Japan &amp; Brazil</a:t>
            </a:r>
            <a:endParaRPr lang="en-US" sz="2300" dirty="0" smtClean="0">
              <a:ea typeface="+mn-ea"/>
              <a:sym typeface="Helvetica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 smtClean="0">
                <a:ea typeface="+mj-ea"/>
                <a:sym typeface="Century Gothic" charset="0"/>
              </a:rPr>
              <a:t>Monthly Capacity (pieces)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76300" y="1509713"/>
          <a:ext cx="7404100" cy="4818062"/>
        </p:xfrm>
        <a:graphic>
          <a:graphicData uri="http://schemas.openxmlformats.org/presentationml/2006/ole">
            <p:oleObj spid="_x0000_s1064" name="Chart" r:id="rId3" imgW="0" imgH="0" progId="MSGraph.Chart.8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mtClean="0">
                <a:ea typeface="+mj-ea"/>
                <a:sym typeface="Century Gothic" charset="0"/>
              </a:rPr>
              <a:t>Product Classification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96913" y="1724025"/>
          <a:ext cx="6919912" cy="4440238"/>
        </p:xfrm>
        <a:graphic>
          <a:graphicData uri="http://schemas.openxmlformats.org/presentationml/2006/ole">
            <p:oleObj spid="_x0000_s2088" name="Chart" r:id="rId3" imgW="0" imgH="0" progId="MSGraph.Chart.8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3900" dirty="0" smtClean="0">
                <a:ea typeface="+mj-ea"/>
                <a:sym typeface="Century Gothic" charset="0"/>
              </a:rPr>
              <a:t>Gender Demography</a:t>
            </a:r>
            <a:endParaRPr lang="en-US" dirty="0" smtClean="0">
              <a:ea typeface="+mj-ea"/>
              <a:sym typeface="Century Gothic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52600" y="1414463"/>
          <a:ext cx="6137275" cy="5005387"/>
        </p:xfrm>
        <a:graphic>
          <a:graphicData uri="http://schemas.openxmlformats.org/presentationml/2006/ole">
            <p:oleObj spid="_x0000_s4136" name="Chart" r:id="rId3" imgW="0" imgH="0" progId="MSGraph.Chart.8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3900" smtClean="0">
                <a:ea typeface="+mj-ea"/>
                <a:sym typeface="Century Gothic" charset="0"/>
              </a:rPr>
              <a:t>Customer Classification</a:t>
            </a:r>
            <a:endParaRPr lang="en-US" smtClean="0">
              <a:ea typeface="+mj-ea"/>
              <a:sym typeface="Century Gothic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79475" y="1539875"/>
          <a:ext cx="6767513" cy="4848225"/>
        </p:xfrm>
        <a:graphic>
          <a:graphicData uri="http://schemas.openxmlformats.org/presentationml/2006/ole">
            <p:oleObj spid="_x0000_s3112" name="Chart" r:id="rId3" imgW="0" imgH="0" progId="MSGraph.Chart.8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Destination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6940172"/>
              </p:ext>
            </p:extLst>
          </p:nvPr>
        </p:nvGraphicFramePr>
        <p:xfrm>
          <a:off x="457200" y="1598613"/>
          <a:ext cx="79248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31497837"/>
              </p:ext>
            </p:extLst>
          </p:nvPr>
        </p:nvGraphicFramePr>
        <p:xfrm>
          <a:off x="838200" y="1905000"/>
          <a:ext cx="8915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84976" cy="1296144"/>
          </a:xfrm>
        </p:spPr>
        <p:txBody>
          <a:bodyPr/>
          <a:lstStyle/>
          <a:p>
            <a:pPr eaLnBrk="1">
              <a:defRPr/>
            </a:pPr>
            <a:r>
              <a:rPr lang="en-US" sz="3600" dirty="0" smtClean="0">
                <a:ea typeface="+mj-ea"/>
                <a:sym typeface="Century Gothic" charset="0"/>
              </a:rPr>
              <a:t>Currently Approved Factories for Kohl’s </a:t>
            </a:r>
            <a:r>
              <a:rPr lang="en-US" sz="3200" dirty="0" smtClean="0">
                <a:ea typeface="+mj-ea"/>
                <a:sym typeface="Century Gothic" charset="0"/>
              </a:rPr>
              <a:t/>
            </a:r>
            <a:br>
              <a:rPr lang="en-US" sz="3200" dirty="0" smtClean="0">
                <a:ea typeface="+mj-ea"/>
                <a:sym typeface="Century Gothic" charset="0"/>
              </a:rPr>
            </a:br>
            <a:r>
              <a:rPr lang="en-US" sz="3200" dirty="0" smtClean="0">
                <a:ea typeface="+mj-ea"/>
                <a:sym typeface="Century Gothic" charset="0"/>
              </a:rPr>
              <a:t>(all located in Chittagong)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742950" lvl="1" indent="-285750" defTabSz="914400" eaLnBrk="1">
              <a:lnSpc>
                <a:spcPct val="90000"/>
              </a:lnSpc>
              <a:spcBef>
                <a:spcPts val="600"/>
              </a:spcBef>
              <a:defRPr/>
            </a:pPr>
            <a:endParaRPr lang="en-US" sz="2500" dirty="0" smtClean="0">
              <a:solidFill>
                <a:srgbClr val="FFFFFF"/>
              </a:solidFill>
              <a:latin typeface="+mj-lt"/>
              <a:ea typeface="MS PGothic" pitchFamily="34" charset="-128"/>
              <a:sym typeface="Century Gothic" pitchFamily="34" charset="0"/>
            </a:endParaRPr>
          </a:p>
          <a:p>
            <a:pPr marL="742950" lvl="1" indent="-285750" defTabSz="914400" eaLnBrk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2500" dirty="0" smtClean="0">
                <a:solidFill>
                  <a:srgbClr val="FFFFFF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Men</a:t>
            </a:r>
            <a:r>
              <a:rPr lang="ja-JP" altLang="en-US" sz="2500" dirty="0" smtClean="0">
                <a:solidFill>
                  <a:srgbClr val="FFFFFF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’</a:t>
            </a:r>
            <a:r>
              <a:rPr lang="en-US" altLang="ja-JP" sz="2500" dirty="0" smtClean="0">
                <a:solidFill>
                  <a:srgbClr val="FFFFFF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s Fashion Ltd. (Shirts)</a:t>
            </a:r>
          </a:p>
          <a:p>
            <a:pPr marL="1200150" lvl="3" indent="-285750" defTabSz="914400" eaLnBrk="1">
              <a:lnSpc>
                <a:spcPct val="90000"/>
              </a:lnSpc>
              <a:spcBef>
                <a:spcPts val="600"/>
              </a:spcBef>
              <a:buNone/>
              <a:defRPr/>
            </a:pPr>
            <a:r>
              <a:rPr lang="en-US" altLang="ja-JP" sz="2000" dirty="0" smtClean="0">
                <a:solidFill>
                  <a:srgbClr val="FFFF00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Monthly Capacity: 480,000 pcs</a:t>
            </a:r>
          </a:p>
          <a:p>
            <a:pPr marL="742950" lvl="1" indent="-285750" defTabSz="914400" eaLnBrk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2500" dirty="0" smtClean="0">
                <a:solidFill>
                  <a:srgbClr val="FFFFFF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Global Shirts Ltd. (Shirts)</a:t>
            </a:r>
          </a:p>
          <a:p>
            <a:pPr marL="1200150" lvl="3" indent="-285750" defTabSz="914400" eaLnBrk="1">
              <a:lnSpc>
                <a:spcPct val="90000"/>
              </a:lnSpc>
              <a:spcBef>
                <a:spcPts val="600"/>
              </a:spcBef>
              <a:buNone/>
              <a:defRPr/>
            </a:pPr>
            <a:r>
              <a:rPr lang="en-US" altLang="ja-JP" sz="2000" dirty="0" smtClean="0">
                <a:solidFill>
                  <a:srgbClr val="FFFF00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Monthly Capacity: 180,000 pcs </a:t>
            </a:r>
          </a:p>
          <a:p>
            <a:pPr marL="742950" lvl="1" indent="-285750" defTabSz="914400" eaLnBrk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2500" dirty="0" smtClean="0">
                <a:solidFill>
                  <a:srgbClr val="FFFFFF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Global Garments Ltd. (Bottoms)</a:t>
            </a:r>
          </a:p>
          <a:p>
            <a:pPr marL="1200150" lvl="3" indent="-285750" defTabSz="914400" eaLnBrk="1">
              <a:lnSpc>
                <a:spcPct val="90000"/>
              </a:lnSpc>
              <a:spcBef>
                <a:spcPts val="600"/>
              </a:spcBef>
              <a:buNone/>
              <a:defRPr/>
            </a:pPr>
            <a:r>
              <a:rPr lang="en-US" altLang="ja-JP" sz="2000" dirty="0" smtClean="0">
                <a:solidFill>
                  <a:srgbClr val="FFFF00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Monthly Capacity: 200,000 pcs</a:t>
            </a:r>
          </a:p>
          <a:p>
            <a:pPr marL="742950" lvl="1" indent="-285750" defTabSz="914400" eaLnBrk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2500" dirty="0" smtClean="0">
                <a:solidFill>
                  <a:srgbClr val="FFFFFF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Global Trousers Ltd. (Bottoms)</a:t>
            </a:r>
          </a:p>
          <a:p>
            <a:pPr marL="914400" lvl="3" indent="0" defTabSz="914400" eaLnBrk="1">
              <a:lnSpc>
                <a:spcPct val="90000"/>
              </a:lnSpc>
              <a:spcBef>
                <a:spcPts val="600"/>
              </a:spcBef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Monthly </a:t>
            </a:r>
            <a:r>
              <a:rPr lang="en-US" sz="2000" dirty="0">
                <a:solidFill>
                  <a:srgbClr val="FFFF00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Capacity: 200,000 </a:t>
            </a:r>
            <a:r>
              <a:rPr lang="en-US" sz="2000" dirty="0" smtClean="0">
                <a:solidFill>
                  <a:srgbClr val="FFFF00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pcs</a:t>
            </a:r>
          </a:p>
          <a:p>
            <a:pPr marL="742950" lvl="1" indent="-285750" defTabSz="914400" eaLnBrk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2500" dirty="0" smtClean="0">
                <a:solidFill>
                  <a:srgbClr val="FFFFFF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Global Accessories Ltd. (Buttons)</a:t>
            </a:r>
          </a:p>
          <a:p>
            <a:pPr marL="1200150" lvl="3" indent="-285750" defTabSz="914400" eaLnBrk="1">
              <a:lnSpc>
                <a:spcPct val="90000"/>
              </a:lnSpc>
              <a:spcBef>
                <a:spcPts val="600"/>
              </a:spcBef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  <a:latin typeface="+mj-lt"/>
                <a:ea typeface="MS PGothic" pitchFamily="34" charset="-128"/>
                <a:sym typeface="Century Gothic" pitchFamily="34" charset="0"/>
              </a:rPr>
              <a:t>Monthly Capacity: 300,000 gross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Annual Garments Revenue </a:t>
            </a:r>
            <a:br>
              <a:rPr lang="en-US" sz="3600" dirty="0" smtClean="0"/>
            </a:br>
            <a:r>
              <a:rPr lang="en-US" sz="3600" dirty="0" smtClean="0"/>
              <a:t>(in million USD)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47899358"/>
              </p:ext>
            </p:extLst>
          </p:nvPr>
        </p:nvGraphicFramePr>
        <p:xfrm>
          <a:off x="457200" y="1598613"/>
          <a:ext cx="82296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">
      <a:dk1>
        <a:srgbClr val="53585F"/>
      </a:dk1>
      <a:lt1>
        <a:srgbClr val="FFFFFF"/>
      </a:lt1>
      <a:dk2>
        <a:srgbClr val="000000"/>
      </a:dk2>
      <a:lt2>
        <a:srgbClr val="DCDEE0"/>
      </a:lt2>
      <a:accent1>
        <a:srgbClr val="0365C0"/>
      </a:accent1>
      <a:accent2>
        <a:srgbClr val="00882B"/>
      </a:accent2>
      <a:accent3>
        <a:srgbClr val="AAAAAA"/>
      </a:accent3>
      <a:accent4>
        <a:srgbClr val="DADADA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 Theme">
      <a:majorFont>
        <a:latin typeface="Century Gothic"/>
        <a:ea typeface="ＭＳ Ｐゴシック"/>
        <a:cs typeface="Century Gothic"/>
      </a:majorFont>
      <a:minorFont>
        <a:latin typeface="Helvetica"/>
        <a:ea typeface="ＭＳ Ｐゴシック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381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Century Gothic" charset="0"/>
            <a:ea typeface="ＭＳ Ｐゴシック" charset="0"/>
            <a:cs typeface="Century Gothic" charset="0"/>
            <a:sym typeface="Century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381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Century Gothic" charset="0"/>
            <a:ea typeface="ＭＳ Ｐゴシック" charset="0"/>
            <a:cs typeface="Century Gothic" charset="0"/>
            <a:sym typeface="Century Gothic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entury Gothic"/>
        <a:ea typeface="ＭＳ Ｐゴシック"/>
        <a:cs typeface="Century Gothic"/>
      </a:majorFont>
      <a:minorFont>
        <a:latin typeface="Helvetica"/>
        <a:ea typeface="ＭＳ Ｐゴシック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381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Century Gothic" charset="0"/>
            <a:ea typeface="ＭＳ Ｐゴシック" charset="0"/>
            <a:cs typeface="Century Gothic" charset="0"/>
            <a:sym typeface="Century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381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Century Gothic" charset="0"/>
            <a:ea typeface="ＭＳ Ｐゴシック" charset="0"/>
            <a:cs typeface="Century Gothic" charset="0"/>
            <a:sym typeface="Century Gothic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157</Words>
  <Application>Microsoft Macintosh PowerPoint</Application>
  <PresentationFormat>On-screen Show (4:3)</PresentationFormat>
  <Paragraphs>77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1_Office Theme</vt:lpstr>
      <vt:lpstr>Chart</vt:lpstr>
      <vt:lpstr>AZIM GROUP</vt:lpstr>
      <vt:lpstr>Overview</vt:lpstr>
      <vt:lpstr>Monthly Capacity (pieces)</vt:lpstr>
      <vt:lpstr>Product Classification</vt:lpstr>
      <vt:lpstr>Gender Demography</vt:lpstr>
      <vt:lpstr>Customer Classification</vt:lpstr>
      <vt:lpstr>Export Destination</vt:lpstr>
      <vt:lpstr>Currently Approved Factories for Kohl’s  (all located in Chittagong)</vt:lpstr>
      <vt:lpstr>Annual Garments Revenue  (in million USD)</vt:lpstr>
      <vt:lpstr>Annual Garments Output  (in million pieces)</vt:lpstr>
      <vt:lpstr>Slide 11</vt:lpstr>
      <vt:lpstr>Vendor Certifications</vt:lpstr>
      <vt:lpstr>Efficiency</vt:lpstr>
      <vt:lpstr>Offshore Production</vt:lpstr>
      <vt:lpstr>Challenges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AZIM GROUP</dc:title>
  <dc:creator>ict</dc:creator>
  <cp:lastModifiedBy>ict</cp:lastModifiedBy>
  <cp:revision>76</cp:revision>
  <cp:lastPrinted>2014-04-19T09:00:30Z</cp:lastPrinted>
  <dcterms:modified xsi:type="dcterms:W3CDTF">2014-09-27T03:44:54Z</dcterms:modified>
</cp:coreProperties>
</file>